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00" r:id="rId1"/>
  </p:sldMasterIdLst>
  <p:notesMasterIdLst>
    <p:notesMasterId r:id="rId21"/>
  </p:notesMasterIdLst>
  <p:sldIdLst>
    <p:sldId id="256" r:id="rId2"/>
    <p:sldId id="257" r:id="rId3"/>
    <p:sldId id="263" r:id="rId4"/>
    <p:sldId id="258" r:id="rId5"/>
    <p:sldId id="276" r:id="rId6"/>
    <p:sldId id="259" r:id="rId7"/>
    <p:sldId id="264" r:id="rId8"/>
    <p:sldId id="265" r:id="rId9"/>
    <p:sldId id="273" r:id="rId10"/>
    <p:sldId id="274" r:id="rId11"/>
    <p:sldId id="272" r:id="rId12"/>
    <p:sldId id="277" r:id="rId13"/>
    <p:sldId id="269" r:id="rId14"/>
    <p:sldId id="266" r:id="rId15"/>
    <p:sldId id="279" r:id="rId16"/>
    <p:sldId id="275" r:id="rId17"/>
    <p:sldId id="278" r:id="rId18"/>
    <p:sldId id="271" r:id="rId19"/>
    <p:sldId id="281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8000"/>
    <a:srgbClr val="A50021"/>
    <a:srgbClr val="990033"/>
    <a:srgbClr val="0033CC"/>
    <a:srgbClr val="339933"/>
    <a:srgbClr val="CC0000"/>
    <a:srgbClr val="3366CC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5BF06-BBCC-4A79-ADFC-F1D9D60909AD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E10E5-C291-4B34-A7EC-E0B0A9A7880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E10E5-C291-4B34-A7EC-E0B0A9A78804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E10E5-C291-4B34-A7EC-E0B0A9A78804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E10E5-C291-4B34-A7EC-E0B0A9A78804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8A96-C3C3-4409-9796-8555C7820E6F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2BD434-F5AE-4991-B53E-6BFCB04933F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8A96-C3C3-4409-9796-8555C7820E6F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D434-F5AE-4991-B53E-6BFCB04933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2BD434-F5AE-4991-B53E-6BFCB04933F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8A96-C3C3-4409-9796-8555C7820E6F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8A96-C3C3-4409-9796-8555C7820E6F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2BD434-F5AE-4991-B53E-6BFCB04933F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8A96-C3C3-4409-9796-8555C7820E6F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2BD434-F5AE-4991-B53E-6BFCB04933F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15B8A96-C3C3-4409-9796-8555C7820E6F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D434-F5AE-4991-B53E-6BFCB04933F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8A96-C3C3-4409-9796-8555C7820E6F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2BD434-F5AE-4991-B53E-6BFCB04933F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8A96-C3C3-4409-9796-8555C7820E6F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2BD434-F5AE-4991-B53E-6BFCB04933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8A96-C3C3-4409-9796-8555C7820E6F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2BD434-F5AE-4991-B53E-6BFCB04933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2BD434-F5AE-4991-B53E-6BFCB04933F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8A96-C3C3-4409-9796-8555C7820E6F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2BD434-F5AE-4991-B53E-6BFCB04933F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15B8A96-C3C3-4409-9796-8555C7820E6F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15B8A96-C3C3-4409-9796-8555C7820E6F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2BD434-F5AE-4991-B53E-6BFCB04933F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1" r:id="rId1"/>
    <p:sldLayoutId id="2147485102" r:id="rId2"/>
    <p:sldLayoutId id="2147485103" r:id="rId3"/>
    <p:sldLayoutId id="2147485104" r:id="rId4"/>
    <p:sldLayoutId id="2147485105" r:id="rId5"/>
    <p:sldLayoutId id="2147485106" r:id="rId6"/>
    <p:sldLayoutId id="2147485107" r:id="rId7"/>
    <p:sldLayoutId id="2147485108" r:id="rId8"/>
    <p:sldLayoutId id="2147485109" r:id="rId9"/>
    <p:sldLayoutId id="2147485110" r:id="rId10"/>
    <p:sldLayoutId id="21474851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Παιχνιδια\Desktop\pd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08920"/>
            <a:ext cx="5760640" cy="38404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908720"/>
            <a:ext cx="49359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Φωτοδυναμική θεραπεία</a:t>
            </a:r>
            <a:endParaRPr lang="en-US" sz="32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Photodynamic therapy(PDT)</a:t>
            </a:r>
            <a:endParaRPr lang="el-GR" sz="3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877272"/>
            <a:ext cx="4108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Μάθημα:</a:t>
            </a:r>
            <a:r>
              <a:rPr lang="en-US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Υπερμοριακή χημεία</a:t>
            </a:r>
          </a:p>
          <a:p>
            <a:r>
              <a:rPr lang="el-GR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Κοντζεδάκη Ρενάτε (Α.Μ. 942)</a:t>
            </a:r>
            <a:endParaRPr lang="el-GR" sz="24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5306" name="Picture 10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1628775" cy="167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Παιχνιδια\Desktop\Χωρίς τίτλ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287520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83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Aminolevulinic</a:t>
            </a: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acid-induced </a:t>
            </a:r>
            <a:r>
              <a:rPr lang="en-US" sz="32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Protoporphyrin</a:t>
            </a: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IX</a:t>
            </a:r>
            <a:endParaRPr lang="el-GR" sz="32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217" name="Picture 1" descr="C:\Users\Παιχνιδια\Desktop\Heme-biosynthesis-Schematic-illustrating-the-interaction-of-the-heme-biosynthesi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8959" y="2636912"/>
            <a:ext cx="6035041" cy="4221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8" name="Picture 2" descr="C:\Users\Παιχνιδια\Desktop\Χωρίς τίτλο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702" y="4509120"/>
            <a:ext cx="3008137" cy="2348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Παιχνιδια\Desktop\Χωρίς τίτλ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638302" cy="26642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3491880" y="404664"/>
            <a:ext cx="2876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Phthalocyanines</a:t>
            </a:r>
            <a:endParaRPr lang="el-GR" sz="32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1700808"/>
            <a:ext cx="565212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Φωτοευαισθητοποιητές 2</a:t>
            </a:r>
            <a:r>
              <a:rPr lang="el-GR" sz="2000" baseline="30000" dirty="0" smtClean="0">
                <a:latin typeface="Times New Roman" pitchFamily="18" charset="0"/>
                <a:cs typeface="Times New Roman" pitchFamily="18" charset="0"/>
              </a:rPr>
              <a:t>ης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γενιάς που μοιάζουν δομικά με πορφυρίνες</a:t>
            </a:r>
          </a:p>
          <a:p>
            <a:pPr>
              <a:buClr>
                <a:schemeClr val="accent4"/>
              </a:buClr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4"/>
              </a:buClr>
            </a:pP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Ιδανικές φωτοφυσικές και φωτοχημικές ιδιότητες</a:t>
            </a:r>
          </a:p>
          <a:p>
            <a:pPr>
              <a:buClr>
                <a:schemeClr val="accent4"/>
              </a:buClr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4"/>
              </a:buClr>
            </a:pP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μφανίζουν υψηλή απ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ρρόφηση στα 670-770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(κόκκινη περιοχή στο φάσμα) </a:t>
            </a:r>
          </a:p>
          <a:p>
            <a:pPr>
              <a:buClr>
                <a:schemeClr val="accent4"/>
              </a:buClr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4"/>
              </a:buClr>
            </a:pP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Παρουσία κατάλληλου κεντρικού ατόμου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Zn, Al, Si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) οδηγεί σε υψηλή παραγωγή </a:t>
            </a:r>
            <a:r>
              <a:rPr lang="el-GR" sz="20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sz="2000" baseline="-25000" dirty="0" smtClean="0">
                <a:latin typeface="Times New Roman" pitchFamily="18" charset="0"/>
                <a:cs typeface="Times New Roman" pitchFamily="18" charset="0"/>
              </a:rPr>
              <a:t>2   </a:t>
            </a:r>
          </a:p>
          <a:p>
            <a:pPr>
              <a:buClr>
                <a:schemeClr val="accent4"/>
              </a:buClr>
            </a:pP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58288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Alkyl ether derivatives of </a:t>
            </a:r>
            <a:r>
              <a:rPr lang="en-US" sz="36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pyropheophorbide</a:t>
            </a:r>
            <a:endParaRPr lang="el-GR" dirty="0"/>
          </a:p>
        </p:txBody>
      </p:sp>
      <p:pic>
        <p:nvPicPr>
          <p:cNvPr id="4" name="Picture 2" descr="C:\Users\Παιχνιδια\Desktop\Χωρίς τίτλο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026251" cy="2790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91880" y="1700808"/>
            <a:ext cx="463396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Έχει περάσει με επιτυχία τις φάσεις Ι και ΙΙ</a:t>
            </a:r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των κλινικών δοκιμών για:</a:t>
            </a:r>
          </a:p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Καρκίνο του οισοφάγου</a:t>
            </a: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Καρκίνο κεφαλή</a:t>
            </a:r>
            <a:r>
              <a:rPr lang="el-GR" sz="2000" dirty="0" smtClean="0"/>
              <a:t>ς </a:t>
            </a:r>
          </a:p>
          <a:p>
            <a:endParaRPr lang="el-GR" dirty="0"/>
          </a:p>
        </p:txBody>
      </p:sp>
      <p:pic>
        <p:nvPicPr>
          <p:cNvPr id="6" name="Picture 2" descr="C:\Users\Παιχνιδια\Desktop\Χωρίς τίτλο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4033428" cy="165618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3" descr="C:\Users\Παιχνιδια\Desktop\Χωρίς τίτλο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509120"/>
            <a:ext cx="3306220" cy="162341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404664"/>
            <a:ext cx="6160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Enzyme </a:t>
            </a:r>
            <a:r>
              <a:rPr lang="en-US" sz="32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activatable</a:t>
            </a: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photosensitizers</a:t>
            </a:r>
            <a:endParaRPr lang="el-GR" sz="32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50100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Photodynamic molecular beacon</a:t>
            </a:r>
            <a:endParaRPr lang="el-GR" dirty="0"/>
          </a:p>
        </p:txBody>
      </p:sp>
      <p:cxnSp>
        <p:nvCxnSpPr>
          <p:cNvPr id="18" name="Straight Arrow Connector 17"/>
          <p:cNvCxnSpPr>
            <a:stCxn id="7" idx="3"/>
            <a:endCxn id="31" idx="1"/>
          </p:cNvCxnSpPr>
          <p:nvPr/>
        </p:nvCxnSpPr>
        <p:spPr>
          <a:xfrm flipV="1">
            <a:off x="3635896" y="3757682"/>
            <a:ext cx="1944216" cy="66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32" idx="1"/>
          </p:cNvCxnSpPr>
          <p:nvPr/>
        </p:nvCxnSpPr>
        <p:spPr>
          <a:xfrm flipV="1">
            <a:off x="3635896" y="3325634"/>
            <a:ext cx="1944216" cy="4985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  <a:endCxn id="30" idx="1"/>
          </p:cNvCxnSpPr>
          <p:nvPr/>
        </p:nvCxnSpPr>
        <p:spPr>
          <a:xfrm>
            <a:off x="3635896" y="3824174"/>
            <a:ext cx="1944216" cy="3655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80112" y="4005064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Quencher</a:t>
            </a:r>
            <a:endParaRPr lang="el-GR" dirty="0"/>
          </a:p>
        </p:txBody>
      </p:sp>
      <p:sp>
        <p:nvSpPr>
          <p:cNvPr id="31" name="TextBox 30"/>
          <p:cNvSpPr txBox="1"/>
          <p:nvPr/>
        </p:nvSpPr>
        <p:spPr>
          <a:xfrm>
            <a:off x="5580112" y="3573016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</a:t>
            </a:r>
            <a:endParaRPr lang="el-GR" dirty="0"/>
          </a:p>
        </p:txBody>
      </p:sp>
      <p:sp>
        <p:nvSpPr>
          <p:cNvPr id="32" name="TextBox 31"/>
          <p:cNvSpPr txBox="1"/>
          <p:nvPr/>
        </p:nvSpPr>
        <p:spPr>
          <a:xfrm>
            <a:off x="5580112" y="3140968"/>
            <a:ext cx="782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Linker</a:t>
            </a:r>
            <a:endParaRPr lang="el-GR" dirty="0"/>
          </a:p>
        </p:txBody>
      </p:sp>
      <p:sp>
        <p:nvSpPr>
          <p:cNvPr id="38" name="TextBox 37"/>
          <p:cNvSpPr txBox="1"/>
          <p:nvPr/>
        </p:nvSpPr>
        <p:spPr>
          <a:xfrm>
            <a:off x="6588224" y="4941168"/>
            <a:ext cx="22163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33CC"/>
                </a:solidFill>
              </a:rPr>
              <a:t>Pyropheophorbide</a:t>
            </a:r>
            <a:r>
              <a:rPr lang="en-US" dirty="0" smtClean="0">
                <a:solidFill>
                  <a:srgbClr val="0033CC"/>
                </a:solidFill>
              </a:rPr>
              <a:t>-a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A50021"/>
                </a:solidFill>
              </a:rPr>
              <a:t>Caspase-3 linker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008000"/>
                </a:solidFill>
              </a:rPr>
              <a:t>Carotenoid</a:t>
            </a:r>
            <a:r>
              <a:rPr lang="en-US" dirty="0" smtClean="0">
                <a:solidFill>
                  <a:srgbClr val="008000"/>
                </a:solidFill>
              </a:rPr>
              <a:t> quencher</a:t>
            </a:r>
            <a:endParaRPr lang="el-GR" dirty="0">
              <a:solidFill>
                <a:srgbClr val="008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84776" cy="179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680154"/>
            <a:ext cx="6048672" cy="162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/>
      <p:bldP spid="31" grpId="0"/>
      <p:bldP spid="32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32656"/>
            <a:ext cx="8061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 smart polysaccharide/drug conjugate for PDT</a:t>
            </a:r>
            <a:endParaRPr lang="el-GR" sz="32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1" name="Picture 1" descr="C:\Users\Παιχνιδια\Desktop\Χωρίς τίτλ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3037043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563888" y="2276872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Glucol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chitosan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backbone (GCS)</a:t>
            </a: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functional 3-diethylaminopropyl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isothiocyanate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(DEAP)</a:t>
            </a: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chlorine e6 block (Ce6)</a:t>
            </a: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poly(ethylene glycol) block (PEG)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Παιχνιδια\Desktop\Χωρίς τίτλ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9684" y="1700808"/>
            <a:ext cx="5824316" cy="40632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534400" cy="14002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smart polysaccharide/drug conjugate for PDT</a:t>
            </a:r>
            <a:r>
              <a:rPr lang="el-GR" sz="3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l-GR" dirty="0"/>
          </a:p>
        </p:txBody>
      </p:sp>
      <p:pic>
        <p:nvPicPr>
          <p:cNvPr id="4" name="Picture 3" descr="C:\Users\Παιχνιδια\Desktop\Χωρίς τίτλ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396433" cy="4785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C:\Users\Παιχνιδια\Desktop\Χωρίς τίτλ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7632848" cy="5861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Παιχνιδια\Desktop\Χωρίς τίτλ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6622403" cy="1737437"/>
          </a:xfrm>
          <a:prstGeom prst="rect">
            <a:avLst/>
          </a:prstGeom>
          <a:noFill/>
        </p:spPr>
      </p:pic>
      <p:pic>
        <p:nvPicPr>
          <p:cNvPr id="2052" name="Picture 4" descr="C:\Users\Παιχνιδια\Desktop\Χωρίς τίτλ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356992"/>
            <a:ext cx="5772989" cy="30052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404664"/>
            <a:ext cx="7851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 collagen-gold hybrid </a:t>
            </a:r>
            <a:r>
              <a:rPr lang="en-US" sz="32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hydrogel</a:t>
            </a: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for PTT/PDT</a:t>
            </a:r>
            <a:endParaRPr lang="el-GR" sz="32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1844824"/>
            <a:ext cx="1935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5"/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Collagen protein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5"/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[AuCl4]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ions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332656"/>
            <a:ext cx="78516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collagen-gold hybrid </a:t>
            </a:r>
            <a:r>
              <a:rPr lang="en-US" sz="32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hydrogel</a:t>
            </a: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PTT/PDT</a:t>
            </a:r>
            <a:endParaRPr lang="el-GR" sz="32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  <p:pic>
        <p:nvPicPr>
          <p:cNvPr id="3075" name="Picture 3" descr="C:\Users\Παιχνιδια\Desktop\Χωρίς τίτλ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7993546" cy="2987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1700808"/>
            <a:ext cx="872084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Mice in group I: received treatment at 12h after injection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Mice in group II: received treatment at 12h and 24h after injection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Mice in group III: received treatment at 12h,24h,48h and 96h  after injection</a:t>
            </a:r>
          </a:p>
          <a:p>
            <a:r>
              <a:rPr lang="en-US" sz="2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Mice in group IV: received treatment at 12h,24h, 48h, 96h and 120h  after injection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502688"/>
            <a:ext cx="77768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Majumdar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Nomula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R, Zhao J.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Activable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triplet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photosensitizers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magic bullets for targeted photodynamic therapy.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 Mater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Chem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2014;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5982-5997.</a:t>
            </a:r>
          </a:p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Sotiriou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Apalla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Z,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Sotiriadis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D.  Photodynamic therapy: basic principles and review of the clinical results. 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Ελλ Επιθ Δερμ Αφρ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2007;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18:1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7-19.</a:t>
            </a:r>
          </a:p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Park S Y,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 J,  Oh Y T,  Oh K T,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Youn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S, Lee E S. A smart polysaccharide/drug  conjugate for photodynamic therapy.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Angew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Chem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Int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2011;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1644-1647</a:t>
            </a:r>
          </a:p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Ethirajan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M, Chen Y, Joshi P,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Pandey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 K. The role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porphyrin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chemistry in tumor imaging and photodynamic therapy.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Chem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Soc Rev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2011;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340-362.</a:t>
            </a:r>
          </a:p>
          <a:p>
            <a:pPr algn="just">
              <a:buClr>
                <a:schemeClr val="accent5"/>
              </a:buClr>
              <a:buFont typeface="Wingdings" pitchFamily="2" charset="2"/>
              <a:buChar char="v"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Chen J,Stefflova K,Niedre M L,Wilson B C ,Chance B,</a:t>
            </a: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Glickson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 D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Zheng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G. Protease-Triggered Photosensitizing Beacon Based on Singlet Oxygen Quenching and Activation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J. Am. Chem. Soc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., 2004,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126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11450–11451</a:t>
            </a:r>
            <a:r>
              <a:rPr lang="el-GR" dirty="0" smtClean="0"/>
              <a:t>.</a:t>
            </a:r>
            <a:endParaRPr lang="en-US" dirty="0" smtClean="0"/>
          </a:p>
          <a:p>
            <a:pPr algn="just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Xing R, Liu K, Jiao T, Zhang N, Ma K, Zhang R,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Zou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Q, Ma G, Yan X.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injectable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self-assembling collagen-gold hybrid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hydrogel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combinatorial antitumor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photothermal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/photodynamic therapy.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Adv. Mater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2016;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3669-3676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l-G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635896" y="548680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References</a:t>
            </a:r>
            <a:endParaRPr lang="el-GR" sz="32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Ευχαριστώ για την προσοχή σας!</a:t>
            </a:r>
            <a:endParaRPr lang="el-GR" dirty="0"/>
          </a:p>
        </p:txBody>
      </p:sp>
      <p:pic>
        <p:nvPicPr>
          <p:cNvPr id="4" name="Picture 2" descr="Σχετική εικόνα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616" y="1527175"/>
            <a:ext cx="630225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Τι ειναι η φωτοδυναμική θεραπεία</a:t>
            </a: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el-GR" sz="3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5616" y="1700808"/>
            <a:ext cx="7170000" cy="4187552"/>
          </a:xfrm>
        </p:spPr>
        <p:txBody>
          <a:bodyPr/>
          <a:lstStyle/>
          <a:p>
            <a:pPr algn="just">
              <a:buNone/>
            </a:pP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PDT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είναι μια θεραπεία που απαιτεί την παρουσία και αλληλεπίδραση τριών στοιχείων: </a:t>
            </a:r>
          </a:p>
          <a:p>
            <a:pPr algn="just">
              <a:buNone/>
            </a:pPr>
            <a:endParaRPr lang="el-G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1) του οξυγόνου</a:t>
            </a:r>
          </a:p>
          <a:p>
            <a:pPr algn="just">
              <a:buNone/>
            </a:pPr>
            <a:endParaRPr lang="el-G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2)του φωτός</a:t>
            </a:r>
          </a:p>
          <a:p>
            <a:pPr algn="just">
              <a:buNone/>
            </a:pPr>
            <a:endParaRPr lang="el-G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3) του φωτοευαισθητοποιητή</a:t>
            </a:r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Ιστορική αναδρομή</a:t>
            </a:r>
            <a:endParaRPr lang="el-GR" sz="3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83568" y="1556792"/>
          <a:ext cx="7499350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1903</a:t>
                      </a:r>
                      <a:endParaRPr lang="el-G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Χρήση της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eosin</a:t>
                      </a:r>
                      <a:r>
                        <a:rPr lang="el-G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παρουσία</a:t>
                      </a:r>
                      <a:r>
                        <a:rPr lang="el-G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φωτός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για θεραπεία καρκίνου του δέρματος</a:t>
                      </a:r>
                      <a:r>
                        <a:rPr lang="el-G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(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Tappeiner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l-G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1913</a:t>
                      </a:r>
                      <a:endParaRPr lang="el-G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Δοκιμή της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hematoporphyrin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για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PDT </a:t>
                      </a:r>
                      <a:r>
                        <a:rPr lang="el-G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στο</a:t>
                      </a:r>
                      <a:r>
                        <a:rPr lang="el-G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δέρμα (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Meyer-Betz)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1948</a:t>
                      </a:r>
                      <a:endParaRPr lang="el-G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Χρήση της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hematoporphyrin</a:t>
                      </a:r>
                      <a:r>
                        <a:rPr lang="el-G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και των παραγώγων της για</a:t>
                      </a:r>
                      <a:r>
                        <a:rPr lang="el-G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στόχευση όγκων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Figge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et al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l-G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1966</a:t>
                      </a:r>
                      <a:endParaRPr lang="el-G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Χρήση της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PDT </a:t>
                      </a:r>
                      <a:r>
                        <a:rPr lang="el-G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για</a:t>
                      </a:r>
                      <a:r>
                        <a:rPr lang="el-G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θεραπεία καρκίνου του μαστού  </a:t>
                      </a:r>
                      <a:endParaRPr lang="el-G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1987-1995</a:t>
                      </a:r>
                      <a:endParaRPr lang="el-G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l-GR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η</a:t>
                      </a:r>
                      <a:r>
                        <a:rPr lang="el-G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γενιά φωτοευαισθητοποιών</a:t>
                      </a:r>
                      <a:endParaRPr lang="el-G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1995-σήμερα</a:t>
                      </a:r>
                      <a:r>
                        <a:rPr lang="el-G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l-G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Ανάπτυξη</a:t>
                      </a:r>
                      <a:r>
                        <a:rPr lang="el-G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l-GR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ης</a:t>
                      </a:r>
                      <a:r>
                        <a:rPr lang="el-G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και 3</a:t>
                      </a:r>
                      <a:r>
                        <a:rPr lang="el-GR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ης</a:t>
                      </a:r>
                      <a:r>
                        <a:rPr lang="el-G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γενιάς φωτοευαισθητοποιών </a:t>
                      </a:r>
                      <a:endParaRPr lang="el-G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Παιχνιδια\Desktop\fmicb-03-00120-g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7923407" cy="460851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1763688" y="476672"/>
            <a:ext cx="6141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Βασικές αρχές λειτουργίας της </a:t>
            </a:r>
            <a:r>
              <a:rPr lang="en-US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PDT</a:t>
            </a:r>
            <a:endParaRPr lang="el-GR" sz="3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Φωτεινές πηγές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Οι διαθέσιμες φωτεινές πηγές για την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PDT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χωρίζονται σε δύο</a:t>
            </a:r>
          </a:p>
          <a:p>
            <a:pPr>
              <a:buNone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μεγάλες ομάδες:</a:t>
            </a:r>
          </a:p>
          <a:p>
            <a:pPr>
              <a:buNone/>
            </a:pP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4"/>
              </a:buClr>
              <a:buFont typeface="Wingdings" pitchFamily="2" charset="2"/>
              <a:buChar char="v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Τις συμβατικές πηγές φωτός</a:t>
            </a:r>
          </a:p>
          <a:p>
            <a:pPr algn="just">
              <a:buClr>
                <a:schemeClr val="accent4"/>
              </a:buClr>
              <a:buNone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(λυχνίες πυρακτώσεως, λυχνίες βολταικού τόξου υψηλής πίεσης,  λυχνίες βολταικού τόξου χαμηλής πίεσης, φωτοδίοδοι)</a:t>
            </a:r>
          </a:p>
          <a:p>
            <a:pPr algn="just">
              <a:buClr>
                <a:schemeClr val="accent4"/>
              </a:buClr>
              <a:buNone/>
            </a:pP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4"/>
              </a:buClr>
              <a:buFont typeface="Wingdings" pitchFamily="2" charset="2"/>
              <a:buChar char="v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Τα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laser  </a:t>
            </a: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4"/>
              </a:buClr>
              <a:buNone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laser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διόδου)</a:t>
            </a:r>
          </a:p>
          <a:p>
            <a:pPr algn="just">
              <a:buClr>
                <a:schemeClr val="accent4"/>
              </a:buClr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98080" cy="72008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Φωτοευαισθητοποιητές </a:t>
            </a: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(PS)</a:t>
            </a:r>
            <a:endParaRPr lang="el-GR" sz="3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Ιδιότητες  ιδανικού φωτοευαισθητοποιητή:</a:t>
            </a:r>
          </a:p>
          <a:p>
            <a:pPr>
              <a:buNone/>
            </a:pPr>
            <a:endParaRPr lang="el-GR" sz="2400" dirty="0" smtClean="0"/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Απορρόφηση φωτός σε μήκη κύματος που διαπερνούν τους βιολογικούς ιστούς (600-950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nm)</a:t>
            </a: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Υψηλή απόδοση παραγωγής </a:t>
            </a:r>
            <a:r>
              <a:rPr lang="el-GR" sz="24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sz="24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και ελάχιστη τοξικότητα</a:t>
            </a: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Επιλεκτική πρόσληψη από μη υγιείς ιστούς</a:t>
            </a: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Ικανότητα διάλυσης στο αίμα και διαπερατότητας στη λιπιδική  μεμβράνη</a:t>
            </a: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Εντοπισμός σε περιοχές κυττάρων ευάλωτες στην καταστροφή από  </a:t>
            </a:r>
            <a:r>
              <a:rPr lang="el-GR" sz="24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sz="24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Γενιές φωτοευαισθητοποιών </a:t>
            </a:r>
            <a:endParaRPr lang="el-GR" sz="3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Clr>
                <a:schemeClr val="accent4"/>
              </a:buClr>
              <a:buFont typeface="Wingdings" pitchFamily="2" charset="2"/>
              <a:buChar char="v"/>
            </a:pP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2200" baseline="30000" dirty="0" smtClean="0">
                <a:latin typeface="Times New Roman" pitchFamily="18" charset="0"/>
                <a:cs typeface="Times New Roman" pitchFamily="18" charset="0"/>
              </a:rPr>
              <a:t>ης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 γενιάς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PS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( 1987-1995)</a:t>
            </a:r>
          </a:p>
          <a:p>
            <a:pPr algn="just">
              <a:buFont typeface="Wingdings" pitchFamily="2" charset="2"/>
              <a:buChar char="q"/>
            </a:pPr>
            <a:endParaRPr lang="el-G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Μειονεκτήματα:</a:t>
            </a:r>
          </a:p>
          <a:p>
            <a:pPr algn="just">
              <a:buNone/>
            </a:pPr>
            <a:endParaRPr lang="el-G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1)Χαμηλή απορρόφηση στα 600-950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nm</a:t>
            </a:r>
            <a:endParaRPr lang="el-G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l-G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2)Μικρή χημική ομοιογένεια</a:t>
            </a:r>
          </a:p>
          <a:p>
            <a:pPr algn="just">
              <a:buNone/>
            </a:pPr>
            <a:endParaRPr lang="el-G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3)Αργή αππέκριση από το σώμα</a:t>
            </a:r>
          </a:p>
          <a:p>
            <a:pPr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584" y="1412776"/>
            <a:ext cx="7498080" cy="4800600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chemeClr val="accent4"/>
              </a:buClr>
              <a:buFont typeface="Wingdings" pitchFamily="2" charset="2"/>
              <a:buChar char="v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baseline="30000" dirty="0" smtClean="0">
                <a:latin typeface="Times New Roman" pitchFamily="18" charset="0"/>
                <a:cs typeface="Times New Roman" pitchFamily="18" charset="0"/>
              </a:rPr>
              <a:t>ης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γενιάς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PS</a:t>
            </a: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Πλεονεκτήματα: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1) Καλή απορρόφηση φωτός στα 600-950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nm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2) Μεγάλο συντελεστή απόσβεσης </a:t>
            </a:r>
          </a:p>
          <a:p>
            <a:pPr algn="just"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3) Επιλεκτική συσσώρευση  σε μη υγιείς ιστούς</a:t>
            </a:r>
          </a:p>
          <a:p>
            <a:pPr algn="just"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4) Ταχεία αππέκριση από το σώμα</a:t>
            </a:r>
          </a:p>
          <a:p>
            <a:pPr algn="just"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5"/>
              </a:buClr>
              <a:buFont typeface="Wingdings" pitchFamily="2" charset="2"/>
              <a:buChar char="v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sz="2400" baseline="30000" dirty="0" smtClean="0">
                <a:latin typeface="Times New Roman" pitchFamily="18" charset="0"/>
                <a:cs typeface="Times New Roman" pitchFamily="18" charset="0"/>
              </a:rPr>
              <a:t>ης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γενιάς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PS</a:t>
            </a:r>
          </a:p>
          <a:p>
            <a:pPr algn="just">
              <a:buClr>
                <a:schemeClr val="bg2">
                  <a:lumMod val="75000"/>
                </a:schemeClr>
              </a:buClr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Targeted Photodynamic Therapy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404664"/>
            <a:ext cx="4995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Γενιές φωτοευαισθητοποιών </a:t>
            </a:r>
            <a:endParaRPr lang="el-G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7904" y="404664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Photofrin</a:t>
            </a:r>
            <a:endParaRPr lang="el-GR" sz="32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3182" y="1412776"/>
            <a:ext cx="55608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Έχει εγκριθεί για τη θεραπεία: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αρκίνου του πνεύμονα (πρώιμου και τελικού σταδίου)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Καρκίνου του οισοφάγου </a:t>
            </a: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Καρκίνου ουροδόχου κύστης</a:t>
            </a: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Κακοηθών και μη δερματικών παθήσεων </a:t>
            </a: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Καρκίνου τραχήλου της μήτρας (πρώιμου σταδίου)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4509120"/>
            <a:ext cx="72021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Αποτελέσματα κλινικών δοκιμών σε 13 ασθενείς με καρκίνο του πνεύμονα: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10 στους 13 ασθενείς εμφανίζουν πλήρη ανταπόκριση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3 στους 13 ασθενείς χρειάζονται και δεύτερη θεραπεία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5" name="Picture 1" descr="C:\Users\Παιχνιδια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291151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2162</TotalTime>
  <Words>775</Words>
  <Application>Microsoft Office PowerPoint</Application>
  <PresentationFormat>On-screen Show (4:3)</PresentationFormat>
  <Paragraphs>148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Slide 1</vt:lpstr>
      <vt:lpstr>Τι ειναι η φωτοδυναμική θεραπεία;</vt:lpstr>
      <vt:lpstr>Ιστορική αναδρομή</vt:lpstr>
      <vt:lpstr>Slide 4</vt:lpstr>
      <vt:lpstr>Φωτεινές πηγές</vt:lpstr>
      <vt:lpstr>Φωτοευαισθητοποιητές (PS)</vt:lpstr>
      <vt:lpstr>Γενιές φωτοευαισθητοποιών </vt:lpstr>
      <vt:lpstr>Slide 8</vt:lpstr>
      <vt:lpstr>Slide 9</vt:lpstr>
      <vt:lpstr>Slide 10</vt:lpstr>
      <vt:lpstr>Slide 11</vt:lpstr>
      <vt:lpstr>Alkyl ether derivatives of pyropheophorbide</vt:lpstr>
      <vt:lpstr>Slide 13</vt:lpstr>
      <vt:lpstr>Slide 14</vt:lpstr>
      <vt:lpstr>A smart polysaccharide/drug conjugate for PDT </vt:lpstr>
      <vt:lpstr>Slide 16</vt:lpstr>
      <vt:lpstr>Slide 17</vt:lpstr>
      <vt:lpstr>Slide 18</vt:lpstr>
      <vt:lpstr>Ευχαριστώ για την προσοχή σας!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ρενατε</dc:creator>
  <cp:lastModifiedBy>ρενατε</cp:lastModifiedBy>
  <cp:revision>182</cp:revision>
  <dcterms:created xsi:type="dcterms:W3CDTF">2017-03-16T13:58:30Z</dcterms:created>
  <dcterms:modified xsi:type="dcterms:W3CDTF">2017-05-29T07:23:01Z</dcterms:modified>
</cp:coreProperties>
</file>